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0"/>
  </p:notesMasterIdLst>
  <p:sldIdLst>
    <p:sldId id="256" r:id="rId2"/>
    <p:sldId id="271" r:id="rId3"/>
    <p:sldId id="274" r:id="rId4"/>
    <p:sldId id="275" r:id="rId5"/>
    <p:sldId id="276" r:id="rId6"/>
    <p:sldId id="277" r:id="rId7"/>
    <p:sldId id="273" r:id="rId8"/>
    <p:sldId id="261" r:id="rId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43" autoAdjust="0"/>
    <p:restoredTop sz="73770" autoAdjust="0"/>
  </p:normalViewPr>
  <p:slideViewPr>
    <p:cSldViewPr snapToGrid="0">
      <p:cViewPr varScale="1">
        <p:scale>
          <a:sx n="52" d="100"/>
          <a:sy n="52" d="100"/>
        </p:scale>
        <p:origin x="1086"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2458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it-IT" dirty="0"/>
          </a:p>
          <a:p>
            <a:pPr marL="0" lvl="0" indent="0" algn="l" rtl="0">
              <a:spcBef>
                <a:spcPts val="0"/>
              </a:spcBef>
              <a:spcAft>
                <a:spcPts val="0"/>
              </a:spcAft>
              <a:buNone/>
            </a:pPr>
            <a:r>
              <a:rPr lang="it-IT" dirty="0"/>
              <a:t>L'affidabilità di un sito Web, un video o un'applicazione dipendono dallo sviluppatore. Potremmo sentirci più sicuri quando sappiamo che le informazioni che abbiamo letto online sono state sviluppate ad es. da un'istituzione medica (Mayo clinic), una nota organizzazione no profit o qualsiasi altra organizzazione pubblica o privata degna di fiducia (ad esempio l'Associazione Alzheimer, Associazione per le malattie cardiovascolari e il diabete).</a:t>
            </a:r>
          </a:p>
          <a:p>
            <a:pPr marL="0" lvl="0" indent="0" algn="l" rtl="0">
              <a:spcBef>
                <a:spcPts val="0"/>
              </a:spcBef>
              <a:spcAft>
                <a:spcPts val="0"/>
              </a:spcAft>
              <a:buNone/>
            </a:pPr>
            <a:r>
              <a:rPr lang="it-IT" dirty="0"/>
              <a:t>ULTERIORI INFORMAZIONI SONO AGGIUNTE NEL MATERIALE AGGIUNTIVO</a:t>
            </a:r>
            <a:endParaRPr dirty="0"/>
          </a:p>
        </p:txBody>
      </p:sp>
      <p:sp>
        <p:nvSpPr>
          <p:cNvPr id="94" name="Google Shape;9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5339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endParaRPr lang="en-US" sz="1100" b="0" i="0" u="none" strike="noStrike" cap="none" dirty="0">
              <a:solidFill>
                <a:srgbClr val="000000"/>
              </a:solidFill>
              <a:effectLst/>
              <a:latin typeface="Arial"/>
              <a:ea typeface="Arial"/>
              <a:cs typeface="Arial"/>
              <a:sym typeface="Arial"/>
            </a:endParaRPr>
          </a:p>
          <a:p>
            <a:pPr marL="158750" indent="0" rtl="0">
              <a:buNone/>
            </a:pPr>
            <a:r>
              <a:rPr lang="it-IT" sz="1100" b="0" i="0" u="none" strike="noStrike" cap="none" dirty="0">
                <a:solidFill>
                  <a:srgbClr val="000000"/>
                </a:solidFill>
                <a:effectLst/>
                <a:latin typeface="Arial"/>
                <a:ea typeface="Arial"/>
                <a:cs typeface="Arial"/>
                <a:sym typeface="Arial"/>
              </a:rPr>
              <a:t>Altri aspetti importanti che dobbiamo valutare quando visitiamo un sito Web, un video o un'applicazione sono l'usabilità e l'accessibilità: comprensibilità del sito Web, dei contenuti (chiarezza della presentazione, coerenza del design e dell'estetica della pagina Web, funzionalità, strutture di ricerca, coinvolgimento e  dei requisiti legali di accessibilità (senza alcuna limitazione) o codice di programmazione obsoleto)</a:t>
            </a:r>
          </a:p>
          <a:p>
            <a:pPr marL="158750" indent="0">
              <a:buNone/>
            </a:pPr>
            <a:endParaRPr lang="en-US" sz="1100" b="0" i="0" u="none" strike="noStrike" cap="none" dirty="0">
              <a:solidFill>
                <a:srgbClr val="000000"/>
              </a:solidFill>
              <a:effectLst/>
              <a:latin typeface="Arial"/>
              <a:ea typeface="Arial"/>
              <a:cs typeface="Arial"/>
              <a:sym typeface="Arial"/>
            </a:endParaRPr>
          </a:p>
        </p:txBody>
      </p:sp>
      <p:sp>
        <p:nvSpPr>
          <p:cNvPr id="94" name="Google Shape;9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3901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endParaRPr lang="en-US" sz="1100" b="0" i="0" u="none" strike="noStrike" cap="none" dirty="0">
              <a:solidFill>
                <a:srgbClr val="000000"/>
              </a:solidFill>
              <a:effectLst/>
              <a:latin typeface="Arial"/>
              <a:ea typeface="Arial"/>
              <a:cs typeface="Arial"/>
              <a:sym typeface="Arial"/>
            </a:endParaRPr>
          </a:p>
        </p:txBody>
      </p:sp>
      <p:sp>
        <p:nvSpPr>
          <p:cNvPr id="94" name="Google Shape;9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9332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endParaRPr lang="en-US" sz="1100" b="0" i="0" u="none" strike="noStrike" cap="none" dirty="0">
              <a:solidFill>
                <a:srgbClr val="000000"/>
              </a:solidFill>
              <a:effectLst/>
              <a:latin typeface="Arial"/>
              <a:ea typeface="Arial"/>
              <a:cs typeface="Arial"/>
              <a:sym typeface="Arial"/>
            </a:endParaRPr>
          </a:p>
        </p:txBody>
      </p:sp>
      <p:sp>
        <p:nvSpPr>
          <p:cNvPr id="94" name="Google Shape;9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4416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04812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4" name="Google Shape;14;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26" name="Google Shape;26;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2" name="Google Shape;32;p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3" name="Google Shape;33;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9" name="Google Shape;39;p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0" name="Google Shape;40;p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1" name="Google Shape;41;p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2" name="Google Shape;42;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3"/>
        <p:cNvGrpSpPr/>
        <p:nvPr/>
      </p:nvGrpSpPr>
      <p:grpSpPr>
        <a:xfrm>
          <a:off x="0" y="0"/>
          <a:ext cx="0" cy="0"/>
          <a:chOff x="0" y="0"/>
          <a:chExt cx="0" cy="0"/>
        </a:xfrm>
      </p:grpSpPr>
      <p:sp>
        <p:nvSpPr>
          <p:cNvPr id="3" name="Rettangolo 2">
            <a:extLst>
              <a:ext uri="{FF2B5EF4-FFF2-40B4-BE49-F238E27FC236}">
                <a16:creationId xmlns:a16="http://schemas.microsoft.com/office/drawing/2014/main" id="{3F2B419F-A4E6-42C3-94EB-D198CA9B83F4}"/>
              </a:ext>
            </a:extLst>
          </p:cNvPr>
          <p:cNvSpPr/>
          <p:nvPr/>
        </p:nvSpPr>
        <p:spPr>
          <a:xfrm>
            <a:off x="5242482" y="2679266"/>
            <a:ext cx="3763466" cy="1015663"/>
          </a:xfrm>
          <a:prstGeom prst="rect">
            <a:avLst/>
          </a:prstGeom>
        </p:spPr>
        <p:txBody>
          <a:bodyPr wrap="non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0" algn="r">
              <a:buClrTx/>
            </a:pPr>
            <a:r>
              <a:rPr lang="it-IT" sz="6000" b="1" kern="1200" dirty="0">
                <a:solidFill>
                  <a:srgbClr val="4BACC6">
                    <a:lumMod val="75000"/>
                  </a:srgbClr>
                </a:solidFill>
                <a:effectLst>
                  <a:outerShdw blurRad="38100" dist="38100" dir="2700000" algn="tl">
                    <a:srgbClr val="000000">
                      <a:alpha val="43137"/>
                    </a:srgbClr>
                  </a:outerShdw>
                </a:effectLst>
                <a:latin typeface="Calibri"/>
                <a:ea typeface="+mn-ea"/>
                <a:cs typeface="+mn-cs"/>
              </a:rPr>
              <a:t>MODULO 3</a:t>
            </a:r>
          </a:p>
        </p:txBody>
      </p:sp>
      <p:sp>
        <p:nvSpPr>
          <p:cNvPr id="4" name="Rettangolo 3">
            <a:extLst>
              <a:ext uri="{FF2B5EF4-FFF2-40B4-BE49-F238E27FC236}">
                <a16:creationId xmlns:a16="http://schemas.microsoft.com/office/drawing/2014/main" id="{546DCEC0-AEC0-4F36-BFE2-30453485CF5C}"/>
              </a:ext>
            </a:extLst>
          </p:cNvPr>
          <p:cNvSpPr/>
          <p:nvPr/>
        </p:nvSpPr>
        <p:spPr>
          <a:xfrm>
            <a:off x="4433948" y="3483925"/>
            <a:ext cx="4572000" cy="1569660"/>
          </a:xfrm>
          <a:prstGeom prst="rect">
            <a:avLst/>
          </a:prstGeom>
        </p:spPr>
        <p:txBody>
          <a:bodyPr>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0" algn="r">
              <a:buClrTx/>
            </a:pPr>
            <a:r>
              <a:rPr lang="it-IT" sz="3200" b="1" kern="1200" dirty="0">
                <a:solidFill>
                  <a:srgbClr val="4BACC6">
                    <a:lumMod val="75000"/>
                  </a:srgbClr>
                </a:solidFill>
                <a:effectLst>
                  <a:outerShdw blurRad="38100" dist="38100" dir="2700000" algn="tl">
                    <a:srgbClr val="000000">
                      <a:alpha val="43137"/>
                    </a:srgbClr>
                  </a:outerShdw>
                </a:effectLst>
                <a:latin typeface="Calibri"/>
                <a:ea typeface="+mn-ea"/>
                <a:cs typeface="+mn-cs"/>
              </a:rPr>
              <a:t> </a:t>
            </a:r>
            <a:br>
              <a:rPr lang="it-IT" sz="3200" b="1" kern="1200" dirty="0">
                <a:solidFill>
                  <a:srgbClr val="4BACC6">
                    <a:lumMod val="75000"/>
                  </a:srgbClr>
                </a:solidFill>
                <a:effectLst>
                  <a:outerShdw blurRad="38100" dist="38100" dir="2700000" algn="tl">
                    <a:srgbClr val="000000">
                      <a:alpha val="43137"/>
                    </a:srgbClr>
                  </a:outerShdw>
                </a:effectLst>
                <a:latin typeface="Calibri"/>
                <a:ea typeface="+mn-ea"/>
                <a:cs typeface="+mn-cs"/>
              </a:rPr>
            </a:br>
            <a:r>
              <a:rPr lang="it-IT" sz="3200" b="1" kern="1200" dirty="0">
                <a:solidFill>
                  <a:srgbClr val="4BACC6">
                    <a:lumMod val="75000"/>
                  </a:srgbClr>
                </a:solidFill>
                <a:effectLst>
                  <a:outerShdw blurRad="38100" dist="38100" dir="2700000" algn="tl">
                    <a:srgbClr val="000000">
                      <a:alpha val="43137"/>
                    </a:srgbClr>
                  </a:outerShdw>
                </a:effectLst>
                <a:latin typeface="Calibri"/>
                <a:ea typeface="+mn-ea"/>
                <a:cs typeface="+mn-cs"/>
              </a:rPr>
              <a:t>VALUTAZIONE DELLE INFORMAZIONI ONLINE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8" name="Title 7">
            <a:extLst>
              <a:ext uri="{FF2B5EF4-FFF2-40B4-BE49-F238E27FC236}">
                <a16:creationId xmlns:a16="http://schemas.microsoft.com/office/drawing/2014/main" id="{D97CDD8A-89E5-444C-8268-BEAD50F1B55A}"/>
              </a:ext>
            </a:extLst>
          </p:cNvPr>
          <p:cNvSpPr>
            <a:spLocks noGrp="1"/>
          </p:cNvSpPr>
          <p:nvPr>
            <p:ph type="title"/>
          </p:nvPr>
        </p:nvSpPr>
        <p:spPr/>
        <p:txBody>
          <a:bodyPr/>
          <a:lstStyle/>
          <a:p>
            <a:r>
              <a:rPr lang="it-IT" sz="3200" b="1" dirty="0">
                <a:solidFill>
                  <a:schemeClr val="tx1"/>
                </a:solidFill>
                <a:effectLst>
                  <a:outerShdw blurRad="38100" dist="38100" dir="2700000" algn="tl">
                    <a:srgbClr val="000000">
                      <a:alpha val="43137"/>
                    </a:srgbClr>
                  </a:outerShdw>
                </a:effectLst>
              </a:rPr>
              <a:t>VALUTAZIONE DELLE INFORMAZIONI CHE TROVIAMO ONLINE</a:t>
            </a:r>
            <a:endParaRPr lang="en-US" sz="3200" dirty="0">
              <a:effectLst>
                <a:outerShdw blurRad="38100" dist="38100" dir="2700000" algn="tl">
                  <a:srgbClr val="000000">
                    <a:alpha val="43137"/>
                  </a:srgbClr>
                </a:outerShdw>
              </a:effectLst>
            </a:endParaRPr>
          </a:p>
        </p:txBody>
      </p:sp>
      <p:sp>
        <p:nvSpPr>
          <p:cNvPr id="10" name="Text Placeholder 9">
            <a:extLst>
              <a:ext uri="{FF2B5EF4-FFF2-40B4-BE49-F238E27FC236}">
                <a16:creationId xmlns:a16="http://schemas.microsoft.com/office/drawing/2014/main" id="{6CA0AA1C-7E48-4788-B68B-B676EE614801}"/>
              </a:ext>
            </a:extLst>
          </p:cNvPr>
          <p:cNvSpPr>
            <a:spLocks noGrp="1"/>
          </p:cNvSpPr>
          <p:nvPr>
            <p:ph type="body" idx="1"/>
          </p:nvPr>
        </p:nvSpPr>
        <p:spPr>
          <a:xfrm>
            <a:off x="457200" y="2077720"/>
            <a:ext cx="8229600" cy="4525963"/>
          </a:xfrm>
        </p:spPr>
        <p:txBody>
          <a:bodyPr/>
          <a:lstStyle/>
          <a:p>
            <a:r>
              <a:rPr lang="it-IT" sz="2800" dirty="0">
                <a:solidFill>
                  <a:schemeClr val="tx1"/>
                </a:solidFill>
              </a:rPr>
              <a:t>Che dire della valutazione delle informazioni?</a:t>
            </a:r>
          </a:p>
          <a:p>
            <a:endParaRPr lang="en-US" sz="2800" dirty="0">
              <a:solidFill>
                <a:schemeClr val="tx1"/>
              </a:solidFill>
            </a:endParaRPr>
          </a:p>
          <a:p>
            <a:r>
              <a:rPr lang="it-IT" sz="2800" dirty="0">
                <a:solidFill>
                  <a:schemeClr val="tx1"/>
                </a:solidFill>
              </a:rPr>
              <a:t>Come facciamo a sapere che ciò che abbiamo trovato è di buona qualità?</a:t>
            </a:r>
          </a:p>
          <a:p>
            <a:endParaRPr lang="en-US" sz="2800" dirty="0">
              <a:solidFill>
                <a:schemeClr val="tx1"/>
              </a:solidFill>
            </a:endParaRPr>
          </a:p>
          <a:p>
            <a:r>
              <a:rPr lang="it-IT" sz="2800" dirty="0">
                <a:solidFill>
                  <a:schemeClr val="tx1"/>
                </a:solidFill>
              </a:rPr>
              <a:t>Ci sono dei suggerimenti specifici che possiamo usare quando troviamo una fonte online?</a:t>
            </a:r>
            <a:endParaRPr lang="en-US" sz="2800" dirty="0"/>
          </a:p>
        </p:txBody>
      </p:sp>
    </p:spTree>
    <p:extLst>
      <p:ext uri="{BB962C8B-B14F-4D97-AF65-F5344CB8AC3E}">
        <p14:creationId xmlns:p14="http://schemas.microsoft.com/office/powerpoint/2010/main" val="1330829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8" name="Title 7">
            <a:extLst>
              <a:ext uri="{FF2B5EF4-FFF2-40B4-BE49-F238E27FC236}">
                <a16:creationId xmlns:a16="http://schemas.microsoft.com/office/drawing/2014/main" id="{D97CDD8A-89E5-444C-8268-BEAD50F1B55A}"/>
              </a:ext>
            </a:extLst>
          </p:cNvPr>
          <p:cNvSpPr>
            <a:spLocks noGrp="1"/>
          </p:cNvSpPr>
          <p:nvPr>
            <p:ph type="title"/>
          </p:nvPr>
        </p:nvSpPr>
        <p:spPr/>
        <p:txBody>
          <a:bodyPr/>
          <a:lstStyle/>
          <a:p>
            <a:r>
              <a:rPr lang="it-IT" sz="3200" b="1" dirty="0">
                <a:solidFill>
                  <a:schemeClr val="tx1"/>
                </a:solidFill>
                <a:effectLst>
                  <a:outerShdw blurRad="38100" dist="38100" dir="2700000" algn="tl">
                    <a:srgbClr val="000000">
                      <a:alpha val="43137"/>
                    </a:srgbClr>
                  </a:outerShdw>
                </a:effectLst>
              </a:rPr>
              <a:t>VALUTAZIONE DELLE INFORMAZIONI CHE TROVIAMO ONLINE</a:t>
            </a:r>
            <a:endParaRPr lang="en-US" sz="3200" dirty="0">
              <a:effectLst>
                <a:outerShdw blurRad="38100" dist="38100" dir="2700000" algn="tl">
                  <a:srgbClr val="000000">
                    <a:alpha val="43137"/>
                  </a:srgbClr>
                </a:outerShdw>
              </a:effectLst>
            </a:endParaRPr>
          </a:p>
        </p:txBody>
      </p:sp>
      <p:sp>
        <p:nvSpPr>
          <p:cNvPr id="10" name="Text Placeholder 9">
            <a:extLst>
              <a:ext uri="{FF2B5EF4-FFF2-40B4-BE49-F238E27FC236}">
                <a16:creationId xmlns:a16="http://schemas.microsoft.com/office/drawing/2014/main" id="{6CA0AA1C-7E48-4788-B68B-B676EE614801}"/>
              </a:ext>
            </a:extLst>
          </p:cNvPr>
          <p:cNvSpPr>
            <a:spLocks noGrp="1"/>
          </p:cNvSpPr>
          <p:nvPr>
            <p:ph type="body" idx="1"/>
          </p:nvPr>
        </p:nvSpPr>
        <p:spPr>
          <a:xfrm>
            <a:off x="457200" y="2526091"/>
            <a:ext cx="8229600" cy="4525963"/>
          </a:xfrm>
        </p:spPr>
        <p:txBody>
          <a:bodyPr/>
          <a:lstStyle/>
          <a:p>
            <a:r>
              <a:rPr lang="it-IT" b="1" dirty="0"/>
              <a:t>Affidabilità di un sito Web:</a:t>
            </a:r>
            <a:br>
              <a:rPr lang="it-IT" b="1" dirty="0"/>
            </a:br>
            <a:endParaRPr lang="it-IT" b="1" dirty="0"/>
          </a:p>
          <a:p>
            <a:pPr>
              <a:buFontTx/>
              <a:buChar char="-"/>
            </a:pPr>
            <a:r>
              <a:rPr lang="en-US" sz="2800" dirty="0" err="1"/>
              <a:t>Istituzione</a:t>
            </a:r>
            <a:r>
              <a:rPr lang="en-US" sz="2800" dirty="0"/>
              <a:t> medica</a:t>
            </a:r>
          </a:p>
          <a:p>
            <a:pPr>
              <a:buFontTx/>
              <a:buChar char="-"/>
            </a:pPr>
            <a:r>
              <a:rPr lang="it-IT" sz="2800" dirty="0"/>
              <a:t>Organizzazione no profit molto nota</a:t>
            </a:r>
          </a:p>
          <a:p>
            <a:pPr>
              <a:buFontTx/>
              <a:buChar char="-"/>
            </a:pPr>
            <a:r>
              <a:rPr lang="it-IT" sz="2800" dirty="0"/>
              <a:t>Altre organizzazioni pubbliche o private affidabili sulla salute</a:t>
            </a:r>
            <a:endParaRPr lang="en-US" sz="2800" dirty="0"/>
          </a:p>
        </p:txBody>
      </p:sp>
    </p:spTree>
    <p:extLst>
      <p:ext uri="{BB962C8B-B14F-4D97-AF65-F5344CB8AC3E}">
        <p14:creationId xmlns:p14="http://schemas.microsoft.com/office/powerpoint/2010/main" val="2641662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8" name="Title 7">
            <a:extLst>
              <a:ext uri="{FF2B5EF4-FFF2-40B4-BE49-F238E27FC236}">
                <a16:creationId xmlns:a16="http://schemas.microsoft.com/office/drawing/2014/main" id="{D97CDD8A-89E5-444C-8268-BEAD50F1B55A}"/>
              </a:ext>
            </a:extLst>
          </p:cNvPr>
          <p:cNvSpPr>
            <a:spLocks noGrp="1"/>
          </p:cNvSpPr>
          <p:nvPr>
            <p:ph type="title"/>
          </p:nvPr>
        </p:nvSpPr>
        <p:spPr/>
        <p:txBody>
          <a:bodyPr/>
          <a:lstStyle/>
          <a:p>
            <a:r>
              <a:rPr lang="it-IT" sz="3200" b="1" dirty="0">
                <a:solidFill>
                  <a:schemeClr val="tx1"/>
                </a:solidFill>
                <a:effectLst>
                  <a:outerShdw blurRad="38100" dist="38100" dir="2700000" algn="tl">
                    <a:srgbClr val="000000">
                      <a:alpha val="43137"/>
                    </a:srgbClr>
                  </a:outerShdw>
                </a:effectLst>
              </a:rPr>
              <a:t>CARATTERISTICHE DELLE INFORMAZIONI CHE TROVIAMO ONLINE</a:t>
            </a:r>
            <a:endParaRPr lang="en-US" sz="3200" dirty="0">
              <a:effectLst>
                <a:outerShdw blurRad="38100" dist="38100" dir="2700000" algn="tl">
                  <a:srgbClr val="000000">
                    <a:alpha val="43137"/>
                  </a:srgbClr>
                </a:outerShdw>
              </a:effectLst>
            </a:endParaRPr>
          </a:p>
        </p:txBody>
      </p:sp>
      <p:sp>
        <p:nvSpPr>
          <p:cNvPr id="10" name="Text Placeholder 9">
            <a:extLst>
              <a:ext uri="{FF2B5EF4-FFF2-40B4-BE49-F238E27FC236}">
                <a16:creationId xmlns:a16="http://schemas.microsoft.com/office/drawing/2014/main" id="{6CA0AA1C-7E48-4788-B68B-B676EE614801}"/>
              </a:ext>
            </a:extLst>
          </p:cNvPr>
          <p:cNvSpPr>
            <a:spLocks noGrp="1"/>
          </p:cNvSpPr>
          <p:nvPr>
            <p:ph type="body" idx="1"/>
          </p:nvPr>
        </p:nvSpPr>
        <p:spPr>
          <a:xfrm>
            <a:off x="457200" y="1702966"/>
            <a:ext cx="8229600" cy="4525963"/>
          </a:xfrm>
        </p:spPr>
        <p:txBody>
          <a:bodyPr/>
          <a:lstStyle/>
          <a:p>
            <a:r>
              <a:rPr lang="it-IT" sz="2800" b="1" dirty="0"/>
              <a:t>Usabilità</a:t>
            </a:r>
            <a:r>
              <a:rPr lang="it-IT" sz="2800" dirty="0"/>
              <a:t>: quanto è facile utilizzare il sito Web, o l'applicazione del forum</a:t>
            </a:r>
          </a:p>
          <a:p>
            <a:pPr marL="114300" indent="0">
              <a:buNone/>
            </a:pPr>
            <a:endParaRPr lang="en-US" sz="2800" dirty="0"/>
          </a:p>
          <a:p>
            <a:r>
              <a:rPr lang="it-IT" sz="2800" b="1" dirty="0"/>
              <a:t>Accessibilità</a:t>
            </a:r>
            <a:r>
              <a:rPr lang="it-IT" sz="2800" dirty="0"/>
              <a:t>: il sito Web, il video, l'applicazione o il forum  sono fruibili anche a coloro che sono affetti da disabilità temporanee e non.</a:t>
            </a:r>
          </a:p>
          <a:p>
            <a:pPr marL="114300" indent="0">
              <a:buNone/>
            </a:pPr>
            <a:endParaRPr lang="en-US" sz="2800" dirty="0"/>
          </a:p>
          <a:p>
            <a:r>
              <a:rPr lang="it-IT" sz="2800" b="1" dirty="0"/>
              <a:t>Leggibilità</a:t>
            </a:r>
            <a:r>
              <a:rPr lang="it-IT" sz="2800" dirty="0"/>
              <a:t>: è facile comprendere le informazioni che troviamo</a:t>
            </a:r>
            <a:endParaRPr lang="en-US" sz="2800" dirty="0"/>
          </a:p>
        </p:txBody>
      </p:sp>
    </p:spTree>
    <p:extLst>
      <p:ext uri="{BB962C8B-B14F-4D97-AF65-F5344CB8AC3E}">
        <p14:creationId xmlns:p14="http://schemas.microsoft.com/office/powerpoint/2010/main" val="1461569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8" name="Title 7">
            <a:extLst>
              <a:ext uri="{FF2B5EF4-FFF2-40B4-BE49-F238E27FC236}">
                <a16:creationId xmlns:a16="http://schemas.microsoft.com/office/drawing/2014/main" id="{D97CDD8A-89E5-444C-8268-BEAD50F1B55A}"/>
              </a:ext>
            </a:extLst>
          </p:cNvPr>
          <p:cNvSpPr>
            <a:spLocks noGrp="1"/>
          </p:cNvSpPr>
          <p:nvPr>
            <p:ph type="title"/>
          </p:nvPr>
        </p:nvSpPr>
        <p:spPr/>
        <p:txBody>
          <a:bodyPr/>
          <a:lstStyle/>
          <a:p>
            <a:r>
              <a:rPr lang="it-IT" sz="3200" b="1" dirty="0">
                <a:solidFill>
                  <a:schemeClr val="tx1"/>
                </a:solidFill>
                <a:effectLst>
                  <a:outerShdw blurRad="38100" dist="38100" dir="2700000" algn="tl">
                    <a:srgbClr val="000000">
                      <a:alpha val="43137"/>
                    </a:srgbClr>
                  </a:outerShdw>
                </a:effectLst>
              </a:rPr>
              <a:t>VALUTAZIONE DELLE INFORMAZIONI CHE TROVIAMO ONLINE</a:t>
            </a:r>
            <a:endParaRPr lang="en-US" sz="3200" dirty="0">
              <a:effectLst>
                <a:outerShdw blurRad="38100" dist="38100" dir="2700000" algn="tl">
                  <a:srgbClr val="000000">
                    <a:alpha val="43137"/>
                  </a:srgbClr>
                </a:outerShdw>
              </a:effectLst>
            </a:endParaRPr>
          </a:p>
        </p:txBody>
      </p:sp>
      <p:sp>
        <p:nvSpPr>
          <p:cNvPr id="10" name="Text Placeholder 9">
            <a:extLst>
              <a:ext uri="{FF2B5EF4-FFF2-40B4-BE49-F238E27FC236}">
                <a16:creationId xmlns:a16="http://schemas.microsoft.com/office/drawing/2014/main" id="{6CA0AA1C-7E48-4788-B68B-B676EE614801}"/>
              </a:ext>
            </a:extLst>
          </p:cNvPr>
          <p:cNvSpPr>
            <a:spLocks noGrp="1"/>
          </p:cNvSpPr>
          <p:nvPr>
            <p:ph type="body" idx="1"/>
          </p:nvPr>
        </p:nvSpPr>
        <p:spPr>
          <a:xfrm>
            <a:off x="457200" y="1818927"/>
            <a:ext cx="8229600" cy="4525963"/>
          </a:xfrm>
        </p:spPr>
        <p:txBody>
          <a:bodyPr/>
          <a:lstStyle/>
          <a:p>
            <a:r>
              <a:rPr lang="en-US" b="1" dirty="0" err="1"/>
              <a:t>Leggibilità</a:t>
            </a:r>
            <a:r>
              <a:rPr lang="en-US" dirty="0"/>
              <a:t>:</a:t>
            </a:r>
          </a:p>
          <a:p>
            <a:pPr>
              <a:buFontTx/>
              <a:buChar char="-"/>
            </a:pPr>
            <a:r>
              <a:rPr lang="it-IT" dirty="0"/>
              <a:t>Controlla la data in cui il testo è stato caricato online</a:t>
            </a:r>
          </a:p>
          <a:p>
            <a:pPr>
              <a:buFontTx/>
              <a:buChar char="-"/>
            </a:pPr>
            <a:r>
              <a:rPr lang="it-IT" dirty="0"/>
              <a:t>Di solito queste informazioni si trovano nella pagina finale del sito Web</a:t>
            </a:r>
          </a:p>
          <a:p>
            <a:pPr>
              <a:buFontTx/>
              <a:buChar char="-"/>
            </a:pPr>
            <a:r>
              <a:rPr lang="it-IT" dirty="0"/>
              <a:t>Nella pagina finale di un'applicazione</a:t>
            </a:r>
          </a:p>
          <a:p>
            <a:pPr>
              <a:buFontTx/>
              <a:buChar char="-"/>
            </a:pPr>
            <a:r>
              <a:rPr lang="it-IT" dirty="0"/>
              <a:t>Nella sezione informazioni di un video</a:t>
            </a:r>
            <a:endParaRPr lang="en-US" dirty="0"/>
          </a:p>
        </p:txBody>
      </p:sp>
    </p:spTree>
    <p:extLst>
      <p:ext uri="{BB962C8B-B14F-4D97-AF65-F5344CB8AC3E}">
        <p14:creationId xmlns:p14="http://schemas.microsoft.com/office/powerpoint/2010/main" val="2317939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8" name="Title 7">
            <a:extLst>
              <a:ext uri="{FF2B5EF4-FFF2-40B4-BE49-F238E27FC236}">
                <a16:creationId xmlns:a16="http://schemas.microsoft.com/office/drawing/2014/main" id="{D97CDD8A-89E5-444C-8268-BEAD50F1B55A}"/>
              </a:ext>
            </a:extLst>
          </p:cNvPr>
          <p:cNvSpPr>
            <a:spLocks noGrp="1"/>
          </p:cNvSpPr>
          <p:nvPr>
            <p:ph type="title"/>
          </p:nvPr>
        </p:nvSpPr>
        <p:spPr/>
        <p:txBody>
          <a:bodyPr/>
          <a:lstStyle/>
          <a:p>
            <a:r>
              <a:rPr lang="it-IT" sz="3200" b="1" dirty="0">
                <a:solidFill>
                  <a:schemeClr val="tx1"/>
                </a:solidFill>
                <a:effectLst>
                  <a:outerShdw blurRad="38100" dist="38100" dir="2700000" algn="tl">
                    <a:srgbClr val="000000">
                      <a:alpha val="43137"/>
                    </a:srgbClr>
                  </a:outerShdw>
                </a:effectLst>
              </a:rPr>
              <a:t>VALUTAZIONE DELLE INFORMAZIONI CHE TROVIAMO ONLINE</a:t>
            </a:r>
            <a:endParaRPr lang="en-US" sz="3200" dirty="0">
              <a:effectLst>
                <a:outerShdw blurRad="38100" dist="38100" dir="2700000" algn="tl">
                  <a:srgbClr val="000000">
                    <a:alpha val="43137"/>
                  </a:srgbClr>
                </a:outerShdw>
              </a:effectLst>
            </a:endParaRPr>
          </a:p>
        </p:txBody>
      </p:sp>
      <p:sp>
        <p:nvSpPr>
          <p:cNvPr id="10" name="Text Placeholder 9">
            <a:extLst>
              <a:ext uri="{FF2B5EF4-FFF2-40B4-BE49-F238E27FC236}">
                <a16:creationId xmlns:a16="http://schemas.microsoft.com/office/drawing/2014/main" id="{6CA0AA1C-7E48-4788-B68B-B676EE614801}"/>
              </a:ext>
            </a:extLst>
          </p:cNvPr>
          <p:cNvSpPr>
            <a:spLocks noGrp="1"/>
          </p:cNvSpPr>
          <p:nvPr>
            <p:ph type="body" idx="1"/>
          </p:nvPr>
        </p:nvSpPr>
        <p:spPr>
          <a:xfrm>
            <a:off x="457200" y="1536300"/>
            <a:ext cx="8229600" cy="4525963"/>
          </a:xfrm>
        </p:spPr>
        <p:txBody>
          <a:bodyPr/>
          <a:lstStyle/>
          <a:p>
            <a:pPr marL="114300" indent="0">
              <a:buNone/>
            </a:pPr>
            <a:r>
              <a:rPr lang="it-IT" b="1" dirty="0"/>
              <a:t>Leggi il testo e controlla se:</a:t>
            </a:r>
            <a:endParaRPr lang="en-US" dirty="0"/>
          </a:p>
          <a:p>
            <a:r>
              <a:rPr lang="it-IT" sz="2400" dirty="0"/>
              <a:t>ha frasi brevi e semplici e usa parole familiari e un linguaggio chiaro?</a:t>
            </a:r>
          </a:p>
          <a:p>
            <a:r>
              <a:rPr lang="en-US" sz="2400" dirty="0" err="1"/>
              <a:t>evita</a:t>
            </a:r>
            <a:r>
              <a:rPr lang="en-US" sz="2400" dirty="0"/>
              <a:t> parole </a:t>
            </a:r>
            <a:r>
              <a:rPr lang="en-US" sz="2400" dirty="0" err="1"/>
              <a:t>gergali</a:t>
            </a:r>
            <a:endParaRPr lang="en-US" sz="1800" dirty="0"/>
          </a:p>
          <a:p>
            <a:r>
              <a:rPr lang="it-IT" sz="2400" dirty="0"/>
              <a:t>usa cultura e linguaggio neutro rispetto al genere</a:t>
            </a:r>
          </a:p>
          <a:p>
            <a:r>
              <a:rPr lang="it-IT" sz="2400" dirty="0"/>
              <a:t>evita errori di grammatica, punteggiatura e ortografia</a:t>
            </a:r>
          </a:p>
          <a:p>
            <a:r>
              <a:rPr lang="it-IT" sz="2400" dirty="0"/>
              <a:t>evita di ripetere più volte lo stesso testo (frasi o paragrafo)?</a:t>
            </a:r>
          </a:p>
          <a:p>
            <a:r>
              <a:rPr lang="it-IT" sz="2400" dirty="0"/>
              <a:t>è scritto per un pubblico generico o per un pubblico specifico</a:t>
            </a:r>
          </a:p>
          <a:p>
            <a:r>
              <a:rPr lang="it-IT" sz="2400" dirty="0"/>
              <a:t>utilizza una grafica semplice (punti elenco, numeri, ecc.)</a:t>
            </a:r>
            <a:endParaRPr lang="en-US" sz="2400" dirty="0"/>
          </a:p>
        </p:txBody>
      </p:sp>
    </p:spTree>
    <p:extLst>
      <p:ext uri="{BB962C8B-B14F-4D97-AF65-F5344CB8AC3E}">
        <p14:creationId xmlns:p14="http://schemas.microsoft.com/office/powerpoint/2010/main" val="585740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8" name="Title 7">
            <a:extLst>
              <a:ext uri="{FF2B5EF4-FFF2-40B4-BE49-F238E27FC236}">
                <a16:creationId xmlns:a16="http://schemas.microsoft.com/office/drawing/2014/main" id="{D97CDD8A-89E5-444C-8268-BEAD50F1B55A}"/>
              </a:ext>
            </a:extLst>
          </p:cNvPr>
          <p:cNvSpPr>
            <a:spLocks noGrp="1"/>
          </p:cNvSpPr>
          <p:nvPr>
            <p:ph type="title"/>
          </p:nvPr>
        </p:nvSpPr>
        <p:spPr/>
        <p:txBody>
          <a:bodyPr/>
          <a:lstStyle/>
          <a:p>
            <a:r>
              <a:rPr lang="en-US" b="1" dirty="0">
                <a:effectLst>
                  <a:outerShdw blurRad="38100" dist="38100" dir="2700000" algn="tl">
                    <a:srgbClr val="000000">
                      <a:alpha val="43137"/>
                    </a:srgbClr>
                  </a:outerShdw>
                </a:effectLst>
              </a:rPr>
              <a:t>FONTI</a:t>
            </a:r>
          </a:p>
        </p:txBody>
      </p:sp>
      <p:sp>
        <p:nvSpPr>
          <p:cNvPr id="10" name="Text Placeholder 9">
            <a:extLst>
              <a:ext uri="{FF2B5EF4-FFF2-40B4-BE49-F238E27FC236}">
                <a16:creationId xmlns:a16="http://schemas.microsoft.com/office/drawing/2014/main" id="{6CA0AA1C-7E48-4788-B68B-B676EE614801}"/>
              </a:ext>
            </a:extLst>
          </p:cNvPr>
          <p:cNvSpPr>
            <a:spLocks noGrp="1"/>
          </p:cNvSpPr>
          <p:nvPr>
            <p:ph type="body" idx="1"/>
          </p:nvPr>
        </p:nvSpPr>
        <p:spPr>
          <a:xfrm>
            <a:off x="457200" y="2551176"/>
            <a:ext cx="8229600" cy="4525963"/>
          </a:xfrm>
        </p:spPr>
        <p:txBody>
          <a:bodyPr/>
          <a:lstStyle/>
          <a:p>
            <a:r>
              <a:rPr lang="en-US" sz="2000" dirty="0"/>
              <a:t>1. Raj S, Sharma VL, Singh AJ, Goel S. Evaluation of Quality and Readability of Health Information Websites Identified through India’s Major Search Engines. </a:t>
            </a:r>
            <a:r>
              <a:rPr lang="en-US" sz="2000" i="1" dirty="0"/>
              <a:t>Adv </a:t>
            </a:r>
            <a:r>
              <a:rPr lang="en-US" sz="2000" i="1" dirty="0" err="1"/>
              <a:t>Prev</a:t>
            </a:r>
            <a:r>
              <a:rPr lang="en-US" sz="2000" i="1" dirty="0"/>
              <a:t> Med</a:t>
            </a:r>
            <a:r>
              <a:rPr lang="en-US" sz="2000" dirty="0"/>
              <a:t>. 2016;2016:1-6. doi:10.1155/2016/4815285</a:t>
            </a:r>
          </a:p>
          <a:p>
            <a:r>
              <a:rPr lang="en-US" sz="2000" dirty="0"/>
              <a:t>2. </a:t>
            </a:r>
            <a:r>
              <a:rPr lang="en-US" sz="2000" dirty="0" err="1"/>
              <a:t>Stoyanov</a:t>
            </a:r>
            <a:r>
              <a:rPr lang="en-US" sz="2000" dirty="0"/>
              <a:t> SR, Hides L, Kavanagh DJ, </a:t>
            </a:r>
            <a:r>
              <a:rPr lang="en-US" sz="2000" dirty="0" err="1"/>
              <a:t>Zelenko</a:t>
            </a:r>
            <a:r>
              <a:rPr lang="en-US" sz="2000" dirty="0"/>
              <a:t> O, </a:t>
            </a:r>
            <a:r>
              <a:rPr lang="en-US" sz="2000" dirty="0" err="1"/>
              <a:t>Tjondronegoro</a:t>
            </a:r>
            <a:r>
              <a:rPr lang="en-US" sz="2000" dirty="0"/>
              <a:t> D, Mani M. Mobile App Rating Scale: A New Tool for Assessing the Quality of Health Mobile Apps. </a:t>
            </a:r>
            <a:r>
              <a:rPr lang="en-US" sz="2000" i="1" dirty="0"/>
              <a:t>JMIR mHealth </a:t>
            </a:r>
            <a:r>
              <a:rPr lang="en-US" sz="2000" i="1" dirty="0" err="1"/>
              <a:t>uHealth</a:t>
            </a:r>
            <a:r>
              <a:rPr lang="en-US" sz="2000" dirty="0"/>
              <a:t>. 2015;3(1):e27. doi:10.2196/mhealth.3422</a:t>
            </a:r>
          </a:p>
          <a:p>
            <a:r>
              <a:rPr lang="en-US" sz="2000" dirty="0"/>
              <a:t>3. </a:t>
            </a:r>
            <a:r>
              <a:rPr lang="en-US" sz="2000" dirty="0" err="1"/>
              <a:t>DuBay</a:t>
            </a:r>
            <a:r>
              <a:rPr lang="en-US" sz="2000" dirty="0"/>
              <a:t> W. The Principles of Readability. Online Submiss. 2004.</a:t>
            </a:r>
          </a:p>
          <a:p>
            <a:endParaRPr lang="en-US" sz="1800" dirty="0"/>
          </a:p>
          <a:p>
            <a:endParaRPr lang="en-US" sz="1800" dirty="0"/>
          </a:p>
        </p:txBody>
      </p:sp>
    </p:spTree>
    <p:extLst>
      <p:ext uri="{BB962C8B-B14F-4D97-AF65-F5344CB8AC3E}">
        <p14:creationId xmlns:p14="http://schemas.microsoft.com/office/powerpoint/2010/main" val="988095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3"/>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493</TotalTime>
  <Words>507</Words>
  <Application>Microsoft Office PowerPoint</Application>
  <PresentationFormat>Presentazione su schermo (4:3)</PresentationFormat>
  <Paragraphs>43</Paragraphs>
  <Slides>8</Slides>
  <Notes>8</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8</vt:i4>
      </vt:variant>
    </vt:vector>
  </HeadingPairs>
  <TitlesOfParts>
    <vt:vector size="11" baseType="lpstr">
      <vt:lpstr>Arial</vt:lpstr>
      <vt:lpstr>Calibri</vt:lpstr>
      <vt:lpstr>Tema di Office</vt:lpstr>
      <vt:lpstr>Presentazione standard di PowerPoint</vt:lpstr>
      <vt:lpstr>VALUTAZIONE DELLE INFORMAZIONI CHE TROVIAMO ONLINE</vt:lpstr>
      <vt:lpstr>VALUTAZIONE DELLE INFORMAZIONI CHE TROVIAMO ONLINE</vt:lpstr>
      <vt:lpstr>CARATTERISTICHE DELLE INFORMAZIONI CHE TROVIAMO ONLINE</vt:lpstr>
      <vt:lpstr>VALUTAZIONE DELLE INFORMAZIONI CHE TROVIAMO ONLINE</vt:lpstr>
      <vt:lpstr>VALUTAZIONE DELLE INFORMAZIONI CHE TROVIAMO ONLINE</vt:lpstr>
      <vt:lpstr>FONTI</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Ioanna Menoikou</dc:creator>
  <cp:lastModifiedBy>Principale</cp:lastModifiedBy>
  <cp:revision>29</cp:revision>
  <dcterms:modified xsi:type="dcterms:W3CDTF">2020-03-02T14:04:51Z</dcterms:modified>
</cp:coreProperties>
</file>